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9" r:id="rId4"/>
    <p:sldId id="263" r:id="rId5"/>
    <p:sldId id="262" r:id="rId6"/>
    <p:sldId id="257" r:id="rId7"/>
    <p:sldId id="264" r:id="rId8"/>
    <p:sldId id="261" r:id="rId9"/>
    <p:sldId id="258"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9/4/2023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9/4/2023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9/4/2023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9/4/2023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9/4/2023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9/4/2023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9/4/2023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9/4/2023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Fundamentals of molecular biology</a:t>
            </a:r>
            <a:endParaRPr lang="en-US" dirty="0"/>
          </a:p>
        </p:txBody>
      </p:sp>
      <p:sp>
        <p:nvSpPr>
          <p:cNvPr id="3" name="Subtitle 2"/>
          <p:cNvSpPr>
            <a:spLocks noGrp="1"/>
          </p:cNvSpPr>
          <p:nvPr>
            <p:ph type="subTitle" idx="1"/>
          </p:nvPr>
        </p:nvSpPr>
        <p:spPr>
          <a:xfrm>
            <a:off x="2362200" y="2209800"/>
            <a:ext cx="7406640" cy="1752600"/>
          </a:xfrm>
        </p:spPr>
        <p:txBody>
          <a:bodyPr/>
          <a:lstStyle/>
          <a:p>
            <a:r>
              <a:rPr lang="en-US" dirty="0" smtClean="0"/>
              <a:t>History and scope of Molecular Biology</a:t>
            </a:r>
          </a:p>
          <a:p>
            <a:endParaRPr lang="en-US" dirty="0"/>
          </a:p>
        </p:txBody>
      </p:sp>
      <p:sp>
        <p:nvSpPr>
          <p:cNvPr id="4" name="Subtitle 2"/>
          <p:cNvSpPr txBox="1">
            <a:spLocks/>
          </p:cNvSpPr>
          <p:nvPr/>
        </p:nvSpPr>
        <p:spPr>
          <a:xfrm>
            <a:off x="533400" y="3581400"/>
            <a:ext cx="9144000" cy="3008670"/>
          </a:xfrm>
          <a:prstGeom prst="rect">
            <a:avLst/>
          </a:prstGeom>
        </p:spPr>
        <p:txBody>
          <a:bodyPr tIns="0">
            <a:normAutofit/>
          </a:bodyPr>
          <a:lstStyle/>
          <a:p>
            <a:pPr marL="27432" marR="0" lvl="0" indent="0" algn="ctr"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26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By</a:t>
            </a:r>
          </a:p>
          <a:p>
            <a:pPr marL="27432" marR="0" lvl="0" indent="0" algn="ctr"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n-US" sz="26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endParaRPr>
          </a:p>
          <a:p>
            <a:pPr marL="27432" marR="0" lvl="0" indent="0" algn="ctr" defTabSz="914400" rtl="0" eaLnBrk="1" fontAlgn="auto" latinLnBrk="0" hangingPunct="1">
              <a:lnSpc>
                <a:spcPct val="150000"/>
              </a:lnSpc>
              <a:spcBef>
                <a:spcPts val="600"/>
              </a:spcBef>
              <a:spcAft>
                <a:spcPts val="0"/>
              </a:spcAft>
              <a:buClr>
                <a:schemeClr val="accent1"/>
              </a:buClr>
              <a:buSzPct val="80000"/>
              <a:buFont typeface="Wingdings 2"/>
              <a:buNone/>
              <a:tabLst/>
              <a:defRPr/>
            </a:pPr>
            <a:r>
              <a:rPr kumimoji="0" lang="en-US" sz="2600" b="1" i="0" u="none" strike="noStrike" kern="1200" cap="none" spc="0" normalizeH="0" baseline="0" noProof="0" dirty="0" smtClean="0">
                <a:ln>
                  <a:noFill/>
                </a:ln>
                <a:solidFill>
                  <a:schemeClr val="tx1"/>
                </a:solidFill>
                <a:effectLst/>
                <a:uLnTx/>
                <a:uFillTx/>
                <a:latin typeface="+mn-lt"/>
                <a:ea typeface="+mn-ea"/>
                <a:cs typeface="+mn-cs"/>
              </a:rPr>
              <a:t>Dr. Nelson </a:t>
            </a:r>
            <a:r>
              <a:rPr kumimoji="0" lang="en-US" sz="2600" b="1" i="0" u="none" strike="noStrike" kern="1200" cap="none" spc="0" normalizeH="0" baseline="0" noProof="0" dirty="0" err="1" smtClean="0">
                <a:ln>
                  <a:noFill/>
                </a:ln>
                <a:solidFill>
                  <a:schemeClr val="tx1"/>
                </a:solidFill>
                <a:effectLst/>
                <a:uLnTx/>
                <a:uFillTx/>
                <a:latin typeface="+mn-lt"/>
                <a:ea typeface="+mn-ea"/>
                <a:cs typeface="+mn-cs"/>
              </a:rPr>
              <a:t>Xess</a:t>
            </a:r>
            <a:endParaRPr kumimoji="0" lang="en-US" sz="2600" b="1" i="0" u="none" strike="noStrike" kern="1200" cap="none" spc="0" normalizeH="0" baseline="0" noProof="0" dirty="0" smtClean="0">
              <a:ln>
                <a:noFill/>
              </a:ln>
              <a:solidFill>
                <a:schemeClr val="tx1"/>
              </a:solidFill>
              <a:effectLst/>
              <a:uLnTx/>
              <a:uFillTx/>
              <a:latin typeface="+mn-lt"/>
              <a:ea typeface="+mn-ea"/>
              <a:cs typeface="+mn-cs"/>
            </a:endParaRPr>
          </a:p>
          <a:p>
            <a:pPr marL="27432" marR="0" lvl="0" indent="0" algn="ctr" defTabSz="914400" rtl="0" eaLnBrk="1" fontAlgn="auto" latinLnBrk="0" hangingPunct="1">
              <a:lnSpc>
                <a:spcPct val="150000"/>
              </a:lnSpc>
              <a:spcBef>
                <a:spcPts val="600"/>
              </a:spcBef>
              <a:spcAft>
                <a:spcPts val="0"/>
              </a:spcAft>
              <a:buClr>
                <a:schemeClr val="accent1"/>
              </a:buClr>
              <a:buSzPct val="80000"/>
              <a:buFont typeface="Wingdings 2"/>
              <a:buNone/>
              <a:tabLst/>
              <a:defRPr/>
            </a:pPr>
            <a:r>
              <a:rPr kumimoji="0" lang="en-US" sz="26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Department of Microbiology </a:t>
            </a:r>
          </a:p>
          <a:p>
            <a:pPr marL="27432" marR="0" lvl="0" indent="0" algn="ctr"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2600" b="0" i="0" u="none" strike="noStrike" kern="1200" cap="none" spc="0" normalizeH="0" baseline="0" noProof="0" dirty="0" err="1" smtClean="0">
                <a:ln>
                  <a:noFill/>
                </a:ln>
                <a:solidFill>
                  <a:schemeClr val="tx2">
                    <a:shade val="30000"/>
                    <a:satMod val="150000"/>
                  </a:schemeClr>
                </a:solidFill>
                <a:effectLst/>
                <a:uLnTx/>
                <a:uFillTx/>
                <a:latin typeface="+mn-lt"/>
                <a:ea typeface="+mn-ea"/>
                <a:cs typeface="+mn-cs"/>
              </a:rPr>
              <a:t>Bhanupratap</a:t>
            </a:r>
            <a:r>
              <a:rPr kumimoji="0" lang="en-US" sz="26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a:t>
            </a:r>
            <a:r>
              <a:rPr kumimoji="0" lang="en-US" sz="2600" b="0" i="0" u="none" strike="noStrike" kern="1200" cap="none" spc="0" normalizeH="0" baseline="0" noProof="0" dirty="0" err="1" smtClean="0">
                <a:ln>
                  <a:noFill/>
                </a:ln>
                <a:solidFill>
                  <a:schemeClr val="tx2">
                    <a:shade val="30000"/>
                    <a:satMod val="150000"/>
                  </a:schemeClr>
                </a:solidFill>
                <a:effectLst/>
                <a:uLnTx/>
                <a:uFillTx/>
                <a:latin typeface="+mn-lt"/>
                <a:ea typeface="+mn-ea"/>
                <a:cs typeface="+mn-cs"/>
              </a:rPr>
              <a:t>Deo</a:t>
            </a:r>
            <a:r>
              <a:rPr kumimoji="0" lang="en-US" sz="26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Govt. P.G College, </a:t>
            </a:r>
            <a:r>
              <a:rPr kumimoji="0" lang="en-US" sz="2600" b="0" i="0" u="none" strike="noStrike" kern="1200" cap="none" spc="0" normalizeH="0" baseline="0" noProof="0" dirty="0" err="1" smtClean="0">
                <a:ln>
                  <a:noFill/>
                </a:ln>
                <a:solidFill>
                  <a:schemeClr val="tx2">
                    <a:shade val="30000"/>
                    <a:satMod val="150000"/>
                  </a:schemeClr>
                </a:solidFill>
                <a:effectLst/>
                <a:uLnTx/>
                <a:uFillTx/>
                <a:latin typeface="+mn-lt"/>
                <a:ea typeface="+mn-ea"/>
                <a:cs typeface="+mn-cs"/>
              </a:rPr>
              <a:t>Kanker</a:t>
            </a:r>
            <a:r>
              <a:rPr kumimoji="0" lang="en-US" sz="2600" b="0" i="0" u="none" strike="noStrike" kern="1200" cap="none" spc="0" normalizeH="0" baseline="0" noProof="0" dirty="0" smtClean="0">
                <a:ln>
                  <a:noFill/>
                </a:ln>
                <a:solidFill>
                  <a:schemeClr val="tx2">
                    <a:shade val="30000"/>
                    <a:satMod val="150000"/>
                  </a:schemeClr>
                </a:solidFill>
                <a:effectLst/>
                <a:uLnTx/>
                <a:uFillTx/>
                <a:latin typeface="+mn-lt"/>
                <a:ea typeface="+mn-ea"/>
                <a:cs typeface="+mn-cs"/>
              </a:rPr>
              <a:t>, Chhattisgarh</a:t>
            </a:r>
            <a:endParaRPr kumimoji="0" lang="en-IN" sz="2600" b="0" i="0" u="none" strike="noStrike" kern="1200" cap="none" spc="0" normalizeH="0" baseline="0" noProof="0" dirty="0">
              <a:ln>
                <a:noFill/>
              </a:ln>
              <a:solidFill>
                <a:schemeClr val="tx2">
                  <a:shade val="30000"/>
                  <a:satMod val="150000"/>
                </a:schemeClr>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en-US" dirty="0" smtClean="0"/>
              <a:t>DNA Replication Modes </a:t>
            </a:r>
            <a:endParaRPr lang="en-US" dirty="0"/>
          </a:p>
        </p:txBody>
      </p:sp>
      <p:sp>
        <p:nvSpPr>
          <p:cNvPr id="5" name="Rectangle 4"/>
          <p:cNvSpPr/>
          <p:nvPr/>
        </p:nvSpPr>
        <p:spPr>
          <a:xfrm>
            <a:off x="1143000" y="1066801"/>
            <a:ext cx="4448269" cy="1200329"/>
          </a:xfrm>
          <a:prstGeom prst="rect">
            <a:avLst/>
          </a:prstGeom>
        </p:spPr>
        <p:txBody>
          <a:bodyPr wrap="square">
            <a:spAutoFit/>
          </a:bodyPr>
          <a:lstStyle/>
          <a:p>
            <a:r>
              <a:rPr lang="en-US" dirty="0" smtClean="0"/>
              <a:t> </a:t>
            </a:r>
          </a:p>
          <a:p>
            <a:pPr marL="342900" indent="-342900">
              <a:buAutoNum type="arabicParenR"/>
            </a:pPr>
            <a:r>
              <a:rPr lang="en-US" dirty="0" smtClean="0"/>
              <a:t>Conservative </a:t>
            </a:r>
          </a:p>
          <a:p>
            <a:pPr marL="342900" indent="-342900">
              <a:buAutoNum type="arabicParenR"/>
            </a:pPr>
            <a:r>
              <a:rPr lang="en-US" dirty="0" smtClean="0"/>
              <a:t>Semi Conservative</a:t>
            </a:r>
          </a:p>
          <a:p>
            <a:pPr marL="342900" indent="-342900">
              <a:buAutoNum type="arabicParenR"/>
            </a:pPr>
            <a:r>
              <a:rPr lang="en-US" dirty="0" smtClean="0"/>
              <a:t>Dispersive</a:t>
            </a:r>
            <a:endParaRPr lang="en-US" dirty="0" smtClean="0"/>
          </a:p>
        </p:txBody>
      </p:sp>
      <p:pic>
        <p:nvPicPr>
          <p:cNvPr id="1027" name="Picture 3" descr="C:\Users\ISKY\Downloads\OSC_Microbio_11_02_DNARep.jpg"/>
          <p:cNvPicPr>
            <a:picLocks noGrp="1" noChangeAspect="1" noChangeArrowheads="1"/>
          </p:cNvPicPr>
          <p:nvPr>
            <p:ph idx="1"/>
          </p:nvPr>
        </p:nvPicPr>
        <p:blipFill>
          <a:blip r:embed="rId2"/>
          <a:srcRect/>
          <a:stretch>
            <a:fillRect/>
          </a:stretch>
        </p:blipFill>
        <p:spPr bwMode="auto">
          <a:xfrm>
            <a:off x="1371600" y="2438400"/>
            <a:ext cx="7499350" cy="415988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43000"/>
          </a:xfrm>
        </p:spPr>
        <p:txBody>
          <a:bodyPr/>
          <a:lstStyle/>
          <a:p>
            <a:r>
              <a:rPr lang="en-US" dirty="0" smtClean="0"/>
              <a:t>Principle of DNA Replication</a:t>
            </a:r>
            <a:endParaRPr lang="en-US" dirty="0"/>
          </a:p>
        </p:txBody>
      </p:sp>
      <p:sp>
        <p:nvSpPr>
          <p:cNvPr id="3" name="Content Placeholder 2"/>
          <p:cNvSpPr>
            <a:spLocks noGrp="1"/>
          </p:cNvSpPr>
          <p:nvPr>
            <p:ph idx="1"/>
          </p:nvPr>
        </p:nvSpPr>
        <p:spPr>
          <a:xfrm>
            <a:off x="1447800" y="1600200"/>
            <a:ext cx="7498080" cy="4800600"/>
          </a:xfrm>
        </p:spPr>
        <p:txBody>
          <a:bodyPr/>
          <a:lstStyle/>
          <a:p>
            <a:r>
              <a:rPr lang="en-US" b="1" dirty="0" smtClean="0"/>
              <a:t>Principal</a:t>
            </a:r>
            <a:r>
              <a:rPr lang="en-US" dirty="0" smtClean="0"/>
              <a:t>- based on semi conservative theory. </a:t>
            </a:r>
          </a:p>
          <a:p>
            <a:r>
              <a:rPr lang="en-US" dirty="0" smtClean="0"/>
              <a:t>The DNA replicates itself to make multiple copies in this process. In conservative replication, two DNA copies are produced from one original DNA, which serves as a template. Out of these two, one is entirely new DNA, and the other is made of old DNA strands.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fontScale="90000"/>
          </a:bodyPr>
          <a:lstStyle/>
          <a:p>
            <a:r>
              <a:rPr lang="en-US" dirty="0" smtClean="0"/>
              <a:t>Semi conservative DNA Replication</a:t>
            </a:r>
            <a:endParaRPr lang="en-US" dirty="0"/>
          </a:p>
        </p:txBody>
      </p:sp>
      <p:pic>
        <p:nvPicPr>
          <p:cNvPr id="2050" name="Picture 2" descr="C:\Users\ISKY\Downloads\0_-_wiW1_jk6HkHkqt.jpg"/>
          <p:cNvPicPr>
            <a:picLocks noGrp="1" noChangeAspect="1" noChangeArrowheads="1"/>
          </p:cNvPicPr>
          <p:nvPr>
            <p:ph idx="1"/>
          </p:nvPr>
        </p:nvPicPr>
        <p:blipFill>
          <a:blip r:embed="rId2"/>
          <a:srcRect/>
          <a:stretch>
            <a:fillRect/>
          </a:stretch>
        </p:blipFill>
        <p:spPr bwMode="auto">
          <a:xfrm>
            <a:off x="1524000" y="1447800"/>
            <a:ext cx="7010399" cy="48006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8305800" cy="609600"/>
          </a:xfrm>
        </p:spPr>
        <p:txBody>
          <a:bodyPr>
            <a:noAutofit/>
          </a:bodyPr>
          <a:lstStyle/>
          <a:p>
            <a:r>
              <a:rPr lang="en-US" sz="2400" dirty="0" smtClean="0"/>
              <a:t>Griffith showed that </a:t>
            </a:r>
            <a:r>
              <a:rPr lang="en-US" sz="2400" dirty="0" err="1" smtClean="0"/>
              <a:t>heatkilled</a:t>
            </a:r>
            <a:r>
              <a:rPr lang="en-US" sz="2400" dirty="0" smtClean="0"/>
              <a:t> bacteria can transform living cells.</a:t>
            </a:r>
            <a:endParaRPr lang="en-US" sz="2400" dirty="0"/>
          </a:p>
        </p:txBody>
      </p:sp>
      <p:sp>
        <p:nvSpPr>
          <p:cNvPr id="5" name="Rectangle 4"/>
          <p:cNvSpPr/>
          <p:nvPr/>
        </p:nvSpPr>
        <p:spPr>
          <a:xfrm>
            <a:off x="990600" y="533400"/>
            <a:ext cx="7924800" cy="6463308"/>
          </a:xfrm>
          <a:prstGeom prst="rect">
            <a:avLst/>
          </a:prstGeom>
        </p:spPr>
        <p:txBody>
          <a:bodyPr wrap="square">
            <a:spAutoFit/>
          </a:bodyPr>
          <a:lstStyle/>
          <a:p>
            <a:pPr algn="just"/>
            <a:r>
              <a:rPr lang="en-US" dirty="0" smtClean="0"/>
              <a:t>the bacterium </a:t>
            </a:r>
            <a:r>
              <a:rPr lang="en-US" i="1" dirty="0" smtClean="0"/>
              <a:t>Streptococcus </a:t>
            </a:r>
            <a:r>
              <a:rPr lang="en-US" i="1" dirty="0" err="1" smtClean="0"/>
              <a:t>pneumoniae</a:t>
            </a:r>
            <a:r>
              <a:rPr lang="en-US" i="1" dirty="0" smtClean="0"/>
              <a:t> comes in two forms </a:t>
            </a:r>
            <a:r>
              <a:rPr lang="en-US" dirty="0" smtClean="0"/>
              <a:t>that differ from one another in their microscopic appearance and in their ability to cause disease. Cells of the pathogenic strain, which are lethal when injected into mice, are encased in a slimy, glistening polysaccharide capsule. When grown on a plate of nutrients in the laboratory, this disease-causing bacterium forms colonies that look dome-shaped and smooth; hence it is designated the S form. the harmless strain of the </a:t>
            </a:r>
            <a:r>
              <a:rPr lang="en-US" dirty="0" err="1" smtClean="0"/>
              <a:t>pneumococcus</a:t>
            </a:r>
            <a:r>
              <a:rPr lang="en-US" dirty="0" smtClean="0"/>
              <a:t>, on the other hand, lacks this protective coat; it forms colonies that appear flat and rough— hence, it is referred to as the r form. As illustrated, Griffith found that a substance present in the pathogenic S strain could permanently change, or transform, the nonlethal r strain into the deadly S strain. </a:t>
            </a:r>
          </a:p>
          <a:p>
            <a:pPr algn="just"/>
            <a:endParaRPr lang="en-US" dirty="0" smtClean="0"/>
          </a:p>
          <a:p>
            <a:pPr algn="just"/>
            <a:r>
              <a:rPr lang="en-US" dirty="0" smtClean="0"/>
              <a:t>In the course of his investigations, Griffith injected various preparations of these bacteria into mice. He showed that pathogenic </a:t>
            </a:r>
            <a:r>
              <a:rPr lang="en-US" dirty="0" err="1" smtClean="0"/>
              <a:t>pneumococci</a:t>
            </a:r>
            <a:r>
              <a:rPr lang="en-US" dirty="0" smtClean="0"/>
              <a:t> that had been killed by heating were no longer able to cause infection. The surprise came when Griffith injected both heat-killed pathogenic bacteria and live harmless bacteria into the same mouse. This combination proved lethal: not only did the animal die of pneumonia, but Griffith found that its blood was teeming with live bacteria of the pathogenic form. The heat-killed </a:t>
            </a:r>
            <a:r>
              <a:rPr lang="en-US" dirty="0" err="1" smtClean="0"/>
              <a:t>pneumococci</a:t>
            </a:r>
            <a:r>
              <a:rPr lang="en-US" dirty="0" smtClean="0"/>
              <a:t> had somehow converted the harmless bacteria into the lethal form. What’s more, Griffith found that the change was permanent: he could grow these “transformed” bacteria in culture, and they remained pathogenic. But what was this mysterious material that turned harmless bacteria into killers? And how was this change passed on to progeny bacteria?</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ISKY\Pictures\Screenshots\Screenshot (452).pn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381000"/>
            <a:ext cx="8001000" cy="5786199"/>
          </a:xfrm>
          <a:prstGeom prst="rect">
            <a:avLst/>
          </a:prstGeom>
        </p:spPr>
        <p:txBody>
          <a:bodyPr wrap="square">
            <a:spAutoFit/>
          </a:bodyPr>
          <a:lstStyle/>
          <a:p>
            <a:pPr algn="ctr"/>
            <a:r>
              <a:rPr lang="en-US" sz="2400" b="1" dirty="0" smtClean="0"/>
              <a:t>Some Experiments on the Transforming Principle. Earlier experiments done by Avery, MacLeod, and McCarty had shown</a:t>
            </a:r>
          </a:p>
          <a:p>
            <a:endParaRPr lang="en-US" b="1" dirty="0" smtClean="0"/>
          </a:p>
          <a:p>
            <a:pPr algn="just"/>
            <a:r>
              <a:rPr lang="en-US" sz="2000" dirty="0" smtClean="0"/>
              <a:t>That only DNA extracts from S cells caused transformation of R cells to S cells. To demonstrate that contaminating molecules in the DNA extract were not responsible for transformation, the DNA extract from S cells was treated with </a:t>
            </a:r>
            <a:r>
              <a:rPr lang="en-US" sz="2000" dirty="0" err="1" smtClean="0"/>
              <a:t>RNase</a:t>
            </a:r>
            <a:r>
              <a:rPr lang="en-US" sz="2000" dirty="0" smtClean="0"/>
              <a:t>,  </a:t>
            </a:r>
            <a:r>
              <a:rPr lang="en-US" sz="2000" dirty="0" err="1" smtClean="0"/>
              <a:t>DNase</a:t>
            </a:r>
            <a:r>
              <a:rPr lang="en-US" sz="2000" dirty="0" smtClean="0"/>
              <a:t>, and protease and then mixed with R cells. Time was allowed for the DNA from S cells to be taken up by the R cells and expressed, transforming R cells into S cells. Then, antibodies (immune system proteins that recognize specific structures) that recognized R cells, but not S cells, were added to the mixture. The addition of antibodies caused the R cells (i.e., those R cells that had not been transformed) to aggregate. These aggregated R cells were removed from the mixture by gentle centrifugation. Thus, the only cells remaining in the mixture were cells that had been transformed and were now S cells. Only treatment of the DNA extract from S cells with </a:t>
            </a:r>
            <a:r>
              <a:rPr lang="en-US" sz="2000" dirty="0" err="1" smtClean="0"/>
              <a:t>DNase</a:t>
            </a:r>
            <a:r>
              <a:rPr lang="en-US" sz="2000" dirty="0" smtClean="0"/>
              <a:t> destroyed the ability of the extract to transform the R cells.</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ISKY\Pictures\Screenshots\Screenshot (455).pn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ISKY\Pictures\Screenshots\Screenshot (450).png"/>
          <p:cNvPicPr>
            <a:picLocks noGrp="1" noChangeAspect="1" noChangeArrowheads="1"/>
          </p:cNvPicPr>
          <p:nvPr>
            <p:ph idx="1"/>
          </p:nvPr>
        </p:nvPicPr>
        <p:blipFill>
          <a:blip r:embed="rId2"/>
          <a:srcRect/>
          <a:stretch>
            <a:fillRect/>
          </a:stretch>
        </p:blipFill>
        <p:spPr bwMode="auto">
          <a:xfrm>
            <a:off x="4876800" y="0"/>
            <a:ext cx="4572000" cy="6858000"/>
          </a:xfrm>
          <a:prstGeom prst="rect">
            <a:avLst/>
          </a:prstGeom>
          <a:noFill/>
        </p:spPr>
      </p:pic>
      <p:sp>
        <p:nvSpPr>
          <p:cNvPr id="5" name="Rectangle 4"/>
          <p:cNvSpPr/>
          <p:nvPr/>
        </p:nvSpPr>
        <p:spPr>
          <a:xfrm>
            <a:off x="990600" y="0"/>
            <a:ext cx="4267200" cy="6986528"/>
          </a:xfrm>
          <a:prstGeom prst="rect">
            <a:avLst/>
          </a:prstGeom>
        </p:spPr>
        <p:txBody>
          <a:bodyPr wrap="square">
            <a:spAutoFit/>
          </a:bodyPr>
          <a:lstStyle/>
          <a:p>
            <a:pPr algn="just"/>
            <a:r>
              <a:rPr lang="en-US" sz="1600" b="1" dirty="0" smtClean="0"/>
              <a:t>The Hershey-Chase experiment. Two batches of </a:t>
            </a:r>
            <a:r>
              <a:rPr lang="en-US" sz="1600" b="1" dirty="0" err="1" smtClean="0"/>
              <a:t>isotopically</a:t>
            </a:r>
            <a:r>
              <a:rPr lang="en-US" sz="1600" b="1" dirty="0" smtClean="0"/>
              <a:t/>
            </a:r>
            <a:br>
              <a:rPr lang="en-US" sz="1600" b="1" dirty="0" smtClean="0"/>
            </a:br>
            <a:endParaRPr lang="en-US" sz="1600" b="1" dirty="0" smtClean="0"/>
          </a:p>
          <a:p>
            <a:pPr algn="just"/>
            <a:r>
              <a:rPr lang="en-US" sz="1600" dirty="0" smtClean="0"/>
              <a:t>labeled </a:t>
            </a:r>
            <a:r>
              <a:rPr lang="en-US" sz="1600" dirty="0" err="1" smtClean="0"/>
              <a:t>bacteriophage</a:t>
            </a:r>
            <a:r>
              <a:rPr lang="en-US" sz="1600" dirty="0" smtClean="0"/>
              <a:t> T2 particles were prepared. One was labeled with 32P in the phosphate groups of the DNA, the other with 35S in the sulfur-containing amino acids of the protein coats (</a:t>
            </a:r>
            <a:r>
              <a:rPr lang="en-US" sz="1600" dirty="0" err="1" smtClean="0"/>
              <a:t>capsids</a:t>
            </a:r>
            <a:r>
              <a:rPr lang="en-US" sz="1600" dirty="0" smtClean="0"/>
              <a:t>). (Note that DNA contains no sulfur and viral protein contains no phosphorus.) The two batches of labeled phage were then allowed to infect separate suspensions of unlabeled bacteria. Each suspension of</a:t>
            </a:r>
            <a:br>
              <a:rPr lang="en-US" sz="1600" dirty="0" smtClean="0"/>
            </a:br>
            <a:r>
              <a:rPr lang="en-US" sz="1600" dirty="0" smtClean="0"/>
              <a:t>phage-infected cells was agitated in a blender to shear the viral </a:t>
            </a:r>
            <a:r>
              <a:rPr lang="en-US" sz="1600" dirty="0" err="1" smtClean="0"/>
              <a:t>capsids</a:t>
            </a:r>
            <a:r>
              <a:rPr lang="en-US" sz="1600" dirty="0" smtClean="0"/>
              <a:t> from the bacteria. The bacteria and empty viral coats (called “ghosts”) were then separated by centrifugation. The cells infected with the 32P-labeled phage were found to contain 32P, indicating that the labeled viral DNA had entered the cells; the viral ghosts contained no radioactivity. The cells infected with 35S-labeled phage were found to have no radioactivity after blender treatment, but the viral ghosts contained 35S. Progeny virus particles (not shown) were produced in both</a:t>
            </a:r>
            <a:br>
              <a:rPr lang="en-US" sz="1600" dirty="0" smtClean="0"/>
            </a:br>
            <a:r>
              <a:rPr lang="en-US" sz="1600" dirty="0" smtClean="0"/>
              <a:t>batches of bacteria some time after the viral coats were removed, indicating that the genetic message for their replication had been introduced by viral DNA, not by viral protein.</a:t>
            </a:r>
            <a:endParaRPr 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ISKY\Pictures\Screenshots\Screenshot (454).png"/>
          <p:cNvPicPr>
            <a:picLocks noChangeAspect="1" noChangeArrowheads="1"/>
          </p:cNvPicPr>
          <p:nvPr/>
        </p:nvPicPr>
        <p:blipFill>
          <a:blip r:embed="rId2"/>
          <a:srcRect/>
          <a:stretch>
            <a:fillRect/>
          </a:stretch>
        </p:blipFill>
        <p:spPr bwMode="auto">
          <a:xfrm>
            <a:off x="0" y="1"/>
            <a:ext cx="9144000" cy="4724400"/>
          </a:xfrm>
          <a:prstGeom prst="rect">
            <a:avLst/>
          </a:prstGeom>
          <a:noFill/>
        </p:spPr>
      </p:pic>
      <p:sp>
        <p:nvSpPr>
          <p:cNvPr id="5" name="Rectangle 4"/>
          <p:cNvSpPr/>
          <p:nvPr/>
        </p:nvSpPr>
        <p:spPr>
          <a:xfrm>
            <a:off x="0" y="4953000"/>
            <a:ext cx="9144000" cy="1754326"/>
          </a:xfrm>
          <a:prstGeom prst="rect">
            <a:avLst/>
          </a:prstGeom>
        </p:spPr>
        <p:txBody>
          <a:bodyPr wrap="square">
            <a:spAutoFit/>
          </a:bodyPr>
          <a:lstStyle/>
          <a:p>
            <a:r>
              <a:rPr lang="en-US" b="1" dirty="0" smtClean="0"/>
              <a:t>The Hershey-Chase Experiment</a:t>
            </a:r>
            <a:r>
              <a:rPr lang="en-US" dirty="0" smtClean="0"/>
              <a:t>. </a:t>
            </a:r>
          </a:p>
          <a:p>
            <a:pPr marL="342900" indent="-342900">
              <a:buAutoNum type="alphaLcParenBoth"/>
            </a:pPr>
            <a:r>
              <a:rPr lang="en-US" dirty="0" smtClean="0"/>
              <a:t>When </a:t>
            </a:r>
            <a:r>
              <a:rPr lang="en-US" i="1" dirty="0" smtClean="0"/>
              <a:t>E. coli was infected with a T2 phage containing 35S protein, most of the </a:t>
            </a:r>
            <a:r>
              <a:rPr lang="en-US" dirty="0" smtClean="0"/>
              <a:t>radioactivity remained outside the host cell. </a:t>
            </a:r>
          </a:p>
          <a:p>
            <a:pPr marL="342900" indent="-342900"/>
            <a:r>
              <a:rPr lang="en-US" dirty="0" smtClean="0"/>
              <a:t>(b) When a T2 phage containing 32P DNA was mixed with the host bacterium, the radioactive</a:t>
            </a:r>
          </a:p>
          <a:p>
            <a:r>
              <a:rPr lang="en-US" dirty="0" smtClean="0"/>
              <a:t>DNA was injected into the cell and phages were </a:t>
            </a:r>
            <a:r>
              <a:rPr lang="en-US" dirty="0" err="1" smtClean="0"/>
              <a:t>produced.Thus</a:t>
            </a:r>
            <a:r>
              <a:rPr lang="en-US" dirty="0" smtClean="0"/>
              <a:t> DNA was carrying the virus’s genetic information.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ISKY\Pictures\Screenshots\Screenshot (453).png"/>
          <p:cNvPicPr>
            <a:picLocks noGrp="1" noChangeAspect="1" noChangeArrowheads="1"/>
          </p:cNvPicPr>
          <p:nvPr>
            <p:ph idx="1"/>
          </p:nvPr>
        </p:nvPicPr>
        <p:blipFill>
          <a:blip r:embed="rId2"/>
          <a:srcRect/>
          <a:stretch>
            <a:fillRect/>
          </a:stretch>
        </p:blipFill>
        <p:spPr bwMode="auto">
          <a:xfrm>
            <a:off x="0" y="3733801"/>
            <a:ext cx="9144000" cy="3124199"/>
          </a:xfrm>
          <a:prstGeom prst="rect">
            <a:avLst/>
          </a:prstGeom>
          <a:noFill/>
        </p:spPr>
      </p:pic>
      <p:sp>
        <p:nvSpPr>
          <p:cNvPr id="5" name="Rectangle 4"/>
          <p:cNvSpPr/>
          <p:nvPr/>
        </p:nvSpPr>
        <p:spPr>
          <a:xfrm>
            <a:off x="0" y="0"/>
            <a:ext cx="9144000" cy="3693319"/>
          </a:xfrm>
          <a:prstGeom prst="rect">
            <a:avLst/>
          </a:prstGeom>
        </p:spPr>
        <p:txBody>
          <a:bodyPr wrap="square">
            <a:spAutoFit/>
          </a:bodyPr>
          <a:lstStyle/>
          <a:p>
            <a:pPr algn="just"/>
            <a:r>
              <a:rPr lang="en-US" b="1" dirty="0" smtClean="0"/>
              <a:t>Hershey and Chase showed definitively that genes are made of DNA. </a:t>
            </a:r>
          </a:p>
          <a:p>
            <a:pPr algn="just"/>
            <a:endParaRPr lang="en-US" dirty="0" smtClean="0"/>
          </a:p>
          <a:p>
            <a:pPr algn="just"/>
            <a:r>
              <a:rPr lang="en-US" dirty="0" smtClean="0"/>
              <a:t>(a) the researchers worked with T2 viruses, which are made entirely of protein and DNA. each virus acts as a molecular syringe, injecting its genetic material into a bacterium; the empty viral capsule remains attached to the outside of the cell. (B) to determine whether the genetic material of the virus is protein or DNA, the researchers radioactively labeled the DNA in one batch of viruses with 32p and the proteins in a second batch of viruses with 35S. Because DNA lacks sulfur and the proteins lack phosphorus, these radioactive isotopes provided a handy way for the researchers to distinguish these two types of molecules. these labeled viruses were then allowed to infect </a:t>
            </a:r>
            <a:r>
              <a:rPr lang="en-US" i="1" dirty="0" smtClean="0"/>
              <a:t>E. coli, and the </a:t>
            </a:r>
            <a:r>
              <a:rPr lang="en-US" dirty="0" smtClean="0"/>
              <a:t>mixture was disrupted by brief pulsing in a </a:t>
            </a:r>
            <a:r>
              <a:rPr lang="en-US" dirty="0" err="1" smtClean="0"/>
              <a:t>Waring</a:t>
            </a:r>
            <a:r>
              <a:rPr lang="en-US" dirty="0" smtClean="0"/>
              <a:t> blender to separate the infected bacteria from the empty viral heads. When the researchers measured the radioactivity, they found that most of the 32p-labeled DNA had entered the bacterial cells, while the vast majority of the 35S-labeled proteins remained in solution with the spent viral particles.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ISKY\Pictures\Screenshots\Screenshot (451).png"/>
          <p:cNvPicPr>
            <a:picLocks noGrp="1" noChangeAspect="1" noChangeArrowheads="1"/>
          </p:cNvPicPr>
          <p:nvPr>
            <p:ph idx="1"/>
          </p:nvPr>
        </p:nvPicPr>
        <p:blipFill>
          <a:blip r:embed="rId2"/>
          <a:srcRect/>
          <a:stretch>
            <a:fillRect/>
          </a:stretch>
        </p:blipFill>
        <p:spPr bwMode="auto">
          <a:xfrm>
            <a:off x="4876800" y="228600"/>
            <a:ext cx="4267200" cy="6629400"/>
          </a:xfrm>
          <a:prstGeom prst="rect">
            <a:avLst/>
          </a:prstGeom>
          <a:noFill/>
        </p:spPr>
      </p:pic>
      <p:sp>
        <p:nvSpPr>
          <p:cNvPr id="5" name="Rectangle 4"/>
          <p:cNvSpPr/>
          <p:nvPr/>
        </p:nvSpPr>
        <p:spPr>
          <a:xfrm>
            <a:off x="914400" y="56138"/>
            <a:ext cx="4038600" cy="6801862"/>
          </a:xfrm>
          <a:prstGeom prst="rect">
            <a:avLst/>
          </a:prstGeom>
        </p:spPr>
        <p:txBody>
          <a:bodyPr wrap="square">
            <a:spAutoFit/>
          </a:bodyPr>
          <a:lstStyle/>
          <a:p>
            <a:pPr algn="just"/>
            <a:r>
              <a:rPr lang="en-US" sz="2000" dirty="0" smtClean="0"/>
              <a:t>DNA is made of four nucleotide building blocks. </a:t>
            </a:r>
          </a:p>
          <a:p>
            <a:pPr algn="just"/>
            <a:endParaRPr lang="en-US" dirty="0" smtClean="0"/>
          </a:p>
          <a:p>
            <a:pPr marL="342900" indent="-342900" algn="just">
              <a:buAutoNum type="alphaLcParenBoth"/>
            </a:pPr>
            <a:r>
              <a:rPr lang="en-US" dirty="0" smtClean="0"/>
              <a:t>Each nucleotide is composed of a sugar–phosphate covalently linked to a base.</a:t>
            </a:r>
          </a:p>
          <a:p>
            <a:pPr marL="342900" indent="-342900" algn="just"/>
            <a:endParaRPr lang="en-US" dirty="0" smtClean="0"/>
          </a:p>
          <a:p>
            <a:pPr algn="just"/>
            <a:r>
              <a:rPr lang="en-US" dirty="0" smtClean="0"/>
              <a:t>(B) the nucleotides are covalently linked together into polynucleotide chains, with a sugar–phosphate backbone from which the bases (a, C, G, and t) extend.</a:t>
            </a:r>
          </a:p>
          <a:p>
            <a:pPr algn="just"/>
            <a:endParaRPr lang="en-US" dirty="0" smtClean="0"/>
          </a:p>
          <a:p>
            <a:pPr algn="just"/>
            <a:r>
              <a:rPr lang="en-US" dirty="0" smtClean="0"/>
              <a:t>(C) a DNA molecule is composed of two polynucleotide chains (DNA strands) held together by hydrogen bonds between the paired bases. the </a:t>
            </a:r>
            <a:r>
              <a:rPr lang="en-US" i="1" dirty="0" smtClean="0"/>
              <a:t>arrows on the DNA </a:t>
            </a:r>
            <a:r>
              <a:rPr lang="en-US" dirty="0" smtClean="0"/>
              <a:t>strands indicate the polarities of the two strands, which run </a:t>
            </a:r>
            <a:r>
              <a:rPr lang="en-US" dirty="0" err="1" smtClean="0"/>
              <a:t>antiparallel</a:t>
            </a:r>
            <a:r>
              <a:rPr lang="en-US" dirty="0" smtClean="0"/>
              <a:t> to each other in the DNA molecule. </a:t>
            </a:r>
          </a:p>
          <a:p>
            <a:pPr algn="just"/>
            <a:endParaRPr lang="en-US" dirty="0" smtClean="0"/>
          </a:p>
          <a:p>
            <a:pPr algn="just"/>
            <a:r>
              <a:rPr lang="en-US" dirty="0" smtClean="0"/>
              <a:t>(D) although the DNA is shown straightened out in (C), in reality, it</a:t>
            </a:r>
          </a:p>
          <a:p>
            <a:pPr algn="just"/>
            <a:r>
              <a:rPr lang="en-US" dirty="0" smtClean="0"/>
              <a:t>is wound into a double helix, as shown here.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109</TotalTime>
  <Words>1029</Words>
  <Application>Microsoft Office PowerPoint</Application>
  <PresentationFormat>On-screen Show (4:3)</PresentationFormat>
  <Paragraphs>42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Solstice</vt:lpstr>
      <vt:lpstr>Fundamentals of molecular biology</vt:lpstr>
      <vt:lpstr>Griffith showed that heatkilled bacteria can transform living cells.</vt:lpstr>
      <vt:lpstr>Slide 3</vt:lpstr>
      <vt:lpstr>Slide 4</vt:lpstr>
      <vt:lpstr>Slide 5</vt:lpstr>
      <vt:lpstr>Slide 6</vt:lpstr>
      <vt:lpstr>Slide 7</vt:lpstr>
      <vt:lpstr>Slide 8</vt:lpstr>
      <vt:lpstr>Slide 9</vt:lpstr>
      <vt:lpstr>DNA Replication Modes </vt:lpstr>
      <vt:lpstr>Principle of DNA Replication</vt:lpstr>
      <vt:lpstr>Semi conservative DNA Replication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molecular biology</dc:title>
  <dc:creator>ISKY</dc:creator>
  <cp:lastModifiedBy>ISKY</cp:lastModifiedBy>
  <cp:revision>17</cp:revision>
  <dcterms:created xsi:type="dcterms:W3CDTF">2006-08-16T00:00:00Z</dcterms:created>
  <dcterms:modified xsi:type="dcterms:W3CDTF">2023-09-04T07:02:18Z</dcterms:modified>
</cp:coreProperties>
</file>